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1"/>
  </p:sldMasterIdLst>
  <p:notesMasterIdLst>
    <p:notesMasterId r:id="rId8"/>
  </p:notesMasterIdLst>
  <p:sldIdLst>
    <p:sldId id="256" r:id="rId2"/>
    <p:sldId id="266" r:id="rId3"/>
    <p:sldId id="261" r:id="rId4"/>
    <p:sldId id="263" r:id="rId5"/>
    <p:sldId id="269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17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Meditation Results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rgbClr val="660066"/>
              </a:solidFill>
            </c:spPr>
            <c:extLst>
              <c:ext xmlns:c16="http://schemas.microsoft.com/office/drawing/2014/chart" uri="{C3380CC4-5D6E-409C-BE32-E72D297353CC}">
                <c16:uniqueId val="{00000001-7421-714A-A13E-37CADAFA5BC1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</c:spPr>
            <c:extLst>
              <c:ext xmlns:c16="http://schemas.microsoft.com/office/drawing/2014/chart" uri="{C3380CC4-5D6E-409C-BE32-E72D297353CC}">
                <c16:uniqueId val="{00000003-7421-714A-A13E-37CADAFA5BC1}"/>
              </c:ext>
            </c:extLst>
          </c:dPt>
          <c:dLbls>
            <c:dLbl>
              <c:idx val="1"/>
              <c:layout>
                <c:manualLayout>
                  <c:x val="5.8314010121318101E-2"/>
                  <c:y val="0.2214863025532330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421-714A-A13E-37CADAFA5BC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Doesn't Work for Me</c:v>
                </c:pt>
                <c:pt idx="1">
                  <c:v>No Response</c:v>
                </c:pt>
                <c:pt idx="2">
                  <c:v>Helps Me Focus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0.11</c:v>
                </c:pt>
                <c:pt idx="1">
                  <c:v>0.11</c:v>
                </c:pt>
                <c:pt idx="2">
                  <c:v>0.78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21-714A-A13E-37CADAFA5BC1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5AE17-E767-1A47-B0E8-736607ADE2BA}" type="datetimeFigureOut">
              <a:rPr lang="en-US" smtClean="0"/>
              <a:t>9/3/18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2DDF1F-7414-D14E-964A-E98A64296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844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them to sit quietly for two minutes: an example of what meditation is not.</a:t>
            </a:r>
          </a:p>
          <a:p>
            <a:r>
              <a:rPr lang="en-US" dirty="0"/>
              <a:t>Ask them where</a:t>
            </a:r>
            <a:r>
              <a:rPr lang="en-US" baseline="0" dirty="0"/>
              <a:t> they’re from and why they’re here. What do you hope to learn?</a:t>
            </a:r>
          </a:p>
          <a:p>
            <a:r>
              <a:rPr lang="en-US" baseline="0" dirty="0"/>
              <a:t>(We need to bring a clicker, speakers and an extra converter plug)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DDF1F-7414-D14E-964A-E98A642967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253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Zoey</a:t>
            </a:r>
            <a:r>
              <a:rPr lang="en-US" dirty="0"/>
              <a:t> Story? Can’t easily replace negative thoughts with positive thoughts. Easier to learn to notice thoughts</a:t>
            </a:r>
            <a:r>
              <a:rPr lang="en-US" baseline="0" dirty="0"/>
              <a:t> without getting hijacked by them.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DDF1F-7414-D14E-964A-E98A642967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15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 fist analogy</a:t>
            </a:r>
          </a:p>
          <a:p>
            <a:endParaRPr lang="en-US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573C3-7F75-1047-828A-F516D33ABCF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83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573C3-7F75-1047-828A-F516D33ABCF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23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Laughing yoga: fake laughter has all the physiological benefits of real laughter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DDF1F-7414-D14E-964A-E98A642967E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024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6D87-3752-8D47-A7E7-3ED373B0C51F}" type="datetimeFigureOut">
              <a:rPr lang="en-US" smtClean="0"/>
              <a:t>9/3/18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D019-89E4-D24E-9CCC-77A068CE3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5B5E6D87-3752-8D47-A7E7-3ED373B0C51F}" type="datetimeFigureOut">
              <a:rPr lang="en-US" smtClean="0"/>
              <a:t>9/3/18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D019-89E4-D24E-9CCC-77A068CE3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6D87-3752-8D47-A7E7-3ED373B0C51F}" type="datetimeFigureOut">
              <a:rPr lang="en-US" smtClean="0"/>
              <a:t>9/3/18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5B5E6D87-3752-8D47-A7E7-3ED373B0C51F}" type="datetimeFigureOut">
              <a:rPr lang="en-US" smtClean="0"/>
              <a:t>9/3/18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5B5E6D87-3752-8D47-A7E7-3ED373B0C51F}" type="datetimeFigureOut">
              <a:rPr lang="en-US" smtClean="0"/>
              <a:t>9/3/18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6D87-3752-8D47-A7E7-3ED373B0C51F}" type="datetimeFigureOut">
              <a:rPr lang="en-US" smtClean="0"/>
              <a:t>9/3/18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D019-89E4-D24E-9CCC-77A068CE3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6D87-3752-8D47-A7E7-3ED373B0C51F}" type="datetimeFigureOut">
              <a:rPr lang="en-US" smtClean="0"/>
              <a:t>9/3/18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D019-89E4-D24E-9CCC-77A068CE3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6D87-3752-8D47-A7E7-3ED373B0C51F}" type="datetimeFigureOut">
              <a:rPr lang="en-US" smtClean="0"/>
              <a:t>9/3/18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D019-89E4-D24E-9CCC-77A068CE3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6D87-3752-8D47-A7E7-3ED373B0C51F}" type="datetimeFigureOut">
              <a:rPr lang="en-US" smtClean="0"/>
              <a:t>9/3/18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6D87-3752-8D47-A7E7-3ED373B0C51F}" type="datetimeFigureOut">
              <a:rPr lang="en-US" smtClean="0"/>
              <a:t>9/3/18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D019-89E4-D24E-9CCC-77A068CE3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5B5E6D87-3752-8D47-A7E7-3ED373B0C51F}" type="datetimeFigureOut">
              <a:rPr lang="en-US" smtClean="0"/>
              <a:t>9/3/18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D019-89E4-D24E-9CCC-77A068CE3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5B5E6D87-3752-8D47-A7E7-3ED373B0C51F}" type="datetimeFigureOut">
              <a:rPr lang="en-US" smtClean="0"/>
              <a:t>9/3/18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D019-89E4-D24E-9CCC-77A068CE3B2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6D87-3752-8D47-A7E7-3ED373B0C51F}" type="datetimeFigureOut">
              <a:rPr lang="en-US" smtClean="0"/>
              <a:t>9/3/18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D019-89E4-D24E-9CCC-77A068CE3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6D87-3752-8D47-A7E7-3ED373B0C51F}" type="datetimeFigureOut">
              <a:rPr lang="en-US" smtClean="0"/>
              <a:t>9/3/18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D019-89E4-D24E-9CCC-77A068CE3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5B5E6D87-3752-8D47-A7E7-3ED373B0C51F}" type="datetimeFigureOut">
              <a:rPr lang="en-US" smtClean="0"/>
              <a:t>9/3/18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6D019-89E4-D24E-9CCC-77A068CE3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B5E6D87-3752-8D47-A7E7-3ED373B0C51F}" type="datetimeFigureOut">
              <a:rPr lang="en-US" smtClean="0"/>
              <a:t>9/3/18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F56D019-89E4-D24E-9CCC-77A068CE3B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Mindful Meditation in Math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  <a:p>
            <a:pPr algn="ctr"/>
            <a:r>
              <a:rPr lang="en-US" b="1" dirty="0"/>
              <a:t>Mindfulness </a:t>
            </a:r>
            <a:r>
              <a:rPr lang="en-US" dirty="0"/>
              <a:t>is the gentle effort to be present with experience</a:t>
            </a:r>
          </a:p>
          <a:p>
            <a:pPr algn="ctr"/>
            <a:r>
              <a:rPr lang="en-US" b="1" dirty="0"/>
              <a:t>Meditation or Centering </a:t>
            </a:r>
            <a:r>
              <a:rPr lang="en-US" dirty="0"/>
              <a:t>is a two-minute breathing exercise at the beginning of class or before a test or stressful situation</a:t>
            </a:r>
          </a:p>
          <a:p>
            <a:pPr algn="ctr"/>
            <a:r>
              <a:rPr lang="en-US" b="1" dirty="0"/>
              <a:t>Meditation </a:t>
            </a:r>
            <a:r>
              <a:rPr lang="en-US" dirty="0"/>
              <a:t>can reduce stress, increase focus and reduce anxiety</a:t>
            </a:r>
          </a:p>
          <a:p>
            <a:pPr algn="ctr"/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>
              <a:spcBef>
                <a:spcPts val="800"/>
              </a:spcBef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72966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Goals for Meditation in Math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chemeClr val="accent5">
                  <a:lumMod val="75000"/>
                </a:schemeClr>
              </a:buClr>
              <a:buNone/>
            </a:pPr>
            <a:r>
              <a:rPr lang="en-US" b="1" dirty="0"/>
              <a:t>The Problems</a:t>
            </a:r>
          </a:p>
          <a:p>
            <a:pPr>
              <a:buClr>
                <a:schemeClr val="accent5">
                  <a:lumMod val="75000"/>
                </a:schemeClr>
              </a:buClr>
              <a:buFont typeface="Wingdings" charset="2"/>
              <a:buChar char="Ø"/>
            </a:pPr>
            <a:r>
              <a:rPr lang="en-US" dirty="0"/>
              <a:t>Most students in the class have difficulty with attention</a:t>
            </a:r>
          </a:p>
          <a:p>
            <a:pPr>
              <a:spcBef>
                <a:spcPts val="1400"/>
              </a:spcBef>
              <a:buClr>
                <a:schemeClr val="accent5">
                  <a:lumMod val="75000"/>
                </a:schemeClr>
              </a:buClr>
              <a:buFont typeface="Wingdings" charset="2"/>
              <a:buChar char="Ø"/>
            </a:pPr>
            <a:r>
              <a:rPr lang="en-US" dirty="0"/>
              <a:t>Most students in the class suffer from math anxiety</a:t>
            </a:r>
            <a:endParaRPr lang="en-US" sz="1000" dirty="0"/>
          </a:p>
          <a:p>
            <a:pPr marL="0" indent="0">
              <a:spcBef>
                <a:spcPts val="1400"/>
              </a:spcBef>
              <a:buClr>
                <a:schemeClr val="accent5">
                  <a:lumMod val="75000"/>
                </a:schemeClr>
              </a:buClr>
              <a:buNone/>
            </a:pPr>
            <a:endParaRPr lang="en-US" sz="1000" dirty="0"/>
          </a:p>
          <a:p>
            <a:pPr marL="0" indent="0">
              <a:buClr>
                <a:schemeClr val="accent5">
                  <a:lumMod val="75000"/>
                </a:schemeClr>
              </a:buClr>
              <a:buNone/>
            </a:pPr>
            <a:r>
              <a:rPr lang="en-US" b="1" dirty="0"/>
              <a:t>The Goals for the Two-Minute Meditation</a:t>
            </a:r>
          </a:p>
          <a:p>
            <a:pPr>
              <a:buClr>
                <a:schemeClr val="accent5">
                  <a:lumMod val="75000"/>
                </a:schemeClr>
              </a:buClr>
              <a:buFont typeface="Wingdings" charset="2"/>
              <a:buChar char="Ø"/>
            </a:pPr>
            <a:r>
              <a:rPr lang="en-US" dirty="0"/>
              <a:t>Increase students’ ability to focus on math assignments</a:t>
            </a:r>
          </a:p>
          <a:p>
            <a:pPr>
              <a:buClr>
                <a:schemeClr val="accent5">
                  <a:lumMod val="75000"/>
                </a:schemeClr>
              </a:buClr>
              <a:buFont typeface="Wingdings" charset="2"/>
              <a:buChar char="Ø"/>
            </a:pPr>
            <a:r>
              <a:rPr lang="en-US" dirty="0"/>
              <a:t>Reduce students’ math anxiety</a:t>
            </a:r>
          </a:p>
        </p:txBody>
      </p:sp>
    </p:spTree>
    <p:extLst>
      <p:ext uri="{BB962C8B-B14F-4D97-AF65-F5344CB8AC3E}">
        <p14:creationId xmlns:p14="http://schemas.microsoft.com/office/powerpoint/2010/main" val="3347568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 and the Brain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2112" y="2237944"/>
            <a:ext cx="425276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“Excessive</a:t>
            </a:r>
            <a:r>
              <a:rPr lang="en-US" sz="2400" b="1" dirty="0"/>
              <a:t> stress</a:t>
            </a:r>
            <a:r>
              <a:rPr lang="en-US" sz="2400" dirty="0"/>
              <a:t> damages the developing brain architecture, leading to vulnerability to lifelong problems in learning, behavior and overall health”. 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 - </a:t>
            </a:r>
            <a:r>
              <a:rPr lang="en-US" sz="2000" dirty="0"/>
              <a:t>National Scientific Council of the Developing Child, 2007 &amp; Yoga4classrooms</a:t>
            </a:r>
          </a:p>
        </p:txBody>
      </p:sp>
      <p:pic>
        <p:nvPicPr>
          <p:cNvPr id="4" name="Picture 3" descr="stress_brain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874" y="2283039"/>
            <a:ext cx="3790570" cy="3756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977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Research Findings: </a:t>
            </a:r>
            <a:br>
              <a:rPr lang="en-US" dirty="0"/>
            </a:br>
            <a:r>
              <a:rPr lang="en-US" sz="2400" dirty="0"/>
              <a:t>Yoga and Mindfulness for Schoolchildren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2124" y="5903893"/>
            <a:ext cx="81946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Serwacki</a:t>
            </a:r>
            <a:r>
              <a:rPr lang="en-US" sz="1400" dirty="0"/>
              <a:t> &amp; Cook-</a:t>
            </a:r>
            <a:r>
              <a:rPr lang="en-US" sz="1400" dirty="0" err="1"/>
              <a:t>Cottone</a:t>
            </a:r>
            <a:r>
              <a:rPr lang="en-US" sz="1400" dirty="0"/>
              <a:t>, 2012, Case-Smith et al., 2010, Ehud et al., 2010, </a:t>
            </a:r>
            <a:r>
              <a:rPr lang="en-US" sz="1400" dirty="0" err="1"/>
              <a:t>Khalsa</a:t>
            </a:r>
            <a:r>
              <a:rPr lang="en-US" sz="1400" dirty="0"/>
              <a:t> et al., 2012; </a:t>
            </a:r>
            <a:r>
              <a:rPr lang="en-US" sz="1400" dirty="0" err="1"/>
              <a:t>Mendelson</a:t>
            </a:r>
            <a:r>
              <a:rPr lang="en-US" sz="1400" dirty="0"/>
              <a:t> et al., 2010, </a:t>
            </a:r>
            <a:r>
              <a:rPr lang="en-US" sz="1400" dirty="0" err="1"/>
              <a:t>Noggle</a:t>
            </a:r>
            <a:r>
              <a:rPr lang="en-US" sz="1400" dirty="0"/>
              <a:t> et al., 2012; </a:t>
            </a:r>
            <a:r>
              <a:rPr lang="en-US" sz="1400" dirty="0" err="1"/>
              <a:t>Santangelo</a:t>
            </a:r>
            <a:r>
              <a:rPr lang="en-US" sz="1400" dirty="0"/>
              <a:t> White, 2012; </a:t>
            </a:r>
            <a:r>
              <a:rPr lang="en-US" sz="1400" dirty="0" err="1"/>
              <a:t>Telles</a:t>
            </a:r>
            <a:r>
              <a:rPr lang="en-US" sz="1400" dirty="0"/>
              <a:t> et al., 2013. </a:t>
            </a:r>
          </a:p>
          <a:p>
            <a:r>
              <a:rPr lang="en-US" sz="1400" b="1" dirty="0"/>
              <a:t>Thanks to Lisa Flynn of Yoga4Classrooms  </a:t>
            </a:r>
          </a:p>
          <a:p>
            <a:r>
              <a:rPr lang="en-US" sz="1400" dirty="0"/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096872"/>
              </p:ext>
            </p:extLst>
          </p:nvPr>
        </p:nvGraphicFramePr>
        <p:xfrm>
          <a:off x="609600" y="3698874"/>
          <a:ext cx="80772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457200" lvl="1" indent="0">
                        <a:buFont typeface="Arial"/>
                        <a:buNone/>
                      </a:pPr>
                      <a:r>
                        <a:rPr lang="en-US" dirty="0"/>
                        <a:t>Emotional Balance</a:t>
                      </a:r>
                    </a:p>
                    <a:p>
                      <a:pPr lvl="1"/>
                      <a:r>
                        <a:rPr lang="en-US" dirty="0"/>
                        <a:t>Attentional Control</a:t>
                      </a:r>
                    </a:p>
                    <a:p>
                      <a:pPr lvl="1"/>
                      <a:r>
                        <a:rPr lang="en-US" dirty="0"/>
                        <a:t>Cognitive Efficiency</a:t>
                      </a:r>
                    </a:p>
                    <a:p>
                      <a:pPr lvl="1"/>
                      <a:r>
                        <a:rPr lang="en-US" dirty="0"/>
                        <a:t>Negative Thought Patterns </a:t>
                      </a:r>
                    </a:p>
                    <a:p>
                      <a:pPr lvl="1"/>
                      <a:r>
                        <a:rPr lang="en-US" dirty="0"/>
                        <a:t>Emotional &amp; Physical Arousal</a:t>
                      </a:r>
                    </a:p>
                    <a:p>
                      <a:pPr lvl="1"/>
                      <a:r>
                        <a:rPr lang="en-US" dirty="0"/>
                        <a:t>Reactivity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Negative Behavior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Concentration</a:t>
                      </a:r>
                    </a:p>
                    <a:p>
                      <a:r>
                        <a:rPr lang="en-US" dirty="0"/>
                        <a:t>Mood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Anxiety</a:t>
                      </a:r>
                    </a:p>
                    <a:p>
                      <a:r>
                        <a:rPr lang="en-US" dirty="0"/>
                        <a:t>Self-Esteem</a:t>
                      </a:r>
                    </a:p>
                    <a:p>
                      <a:r>
                        <a:rPr lang="en-US" dirty="0"/>
                        <a:t>Coping </a:t>
                      </a:r>
                    </a:p>
                    <a:p>
                      <a:r>
                        <a:rPr lang="en-US" dirty="0"/>
                        <a:t>Resilience</a:t>
                      </a:r>
                    </a:p>
                    <a:p>
                      <a:r>
                        <a:rPr lang="en-US" dirty="0"/>
                        <a:t>Classroom Behavior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92125" y="2116204"/>
            <a:ext cx="7985125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Research on yoga interventions in schools is in its early stages, however initial results are promising.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School-based yoga and mindfulness interventions have been found to exert positive effects on several factors such as: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06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6200933"/>
              </p:ext>
            </p:extLst>
          </p:nvPr>
        </p:nvGraphicFramePr>
        <p:xfrm>
          <a:off x="436701" y="2212589"/>
          <a:ext cx="6098020" cy="2847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Results in Past Classes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36375" y="4873620"/>
            <a:ext cx="6084051" cy="147732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lvl="1">
              <a:buClr>
                <a:schemeClr val="tx1"/>
              </a:buClr>
              <a:buSzPct val="75000"/>
            </a:pPr>
            <a:r>
              <a:rPr lang="en-US" b="1" dirty="0"/>
              <a:t>Student Quotes</a:t>
            </a:r>
          </a:p>
          <a:p>
            <a:pPr marL="742950" lvl="1" indent="-285750">
              <a:buClr>
                <a:schemeClr val="tx1"/>
              </a:buClr>
              <a:buSzPct val="75000"/>
              <a:buFont typeface="Wingdings" charset="2"/>
              <a:buChar char="Ø"/>
            </a:pPr>
            <a:r>
              <a:rPr lang="en-US" dirty="0"/>
              <a:t>“It relaxes me and gets me focused for class.” </a:t>
            </a:r>
          </a:p>
          <a:p>
            <a:pPr marL="742950" lvl="1" indent="-285750">
              <a:buClr>
                <a:schemeClr val="tx1"/>
              </a:buClr>
              <a:buSzPct val="75000"/>
              <a:buFont typeface="Wingdings" charset="2"/>
              <a:buChar char="Ø"/>
            </a:pPr>
            <a:r>
              <a:rPr lang="en-US" dirty="0"/>
              <a:t>“It slows down your hyper-ness before class.”</a:t>
            </a:r>
          </a:p>
          <a:p>
            <a:pPr marL="742950" lvl="1" indent="-285750">
              <a:buClr>
                <a:schemeClr val="tx1"/>
              </a:buClr>
              <a:buSzPct val="75000"/>
              <a:buFont typeface="Wingdings" charset="2"/>
              <a:buChar char="Ø"/>
            </a:pPr>
            <a:r>
              <a:rPr lang="en-US" dirty="0"/>
              <a:t>“It focuses me before we start.” </a:t>
            </a:r>
          </a:p>
          <a:p>
            <a:pPr marL="742950" lvl="1" indent="-285750">
              <a:buClr>
                <a:schemeClr val="tx1"/>
              </a:buClr>
              <a:buSzPct val="75000"/>
              <a:buFont typeface="Wingdings" charset="2"/>
              <a:buChar char="Ø"/>
            </a:pPr>
            <a:r>
              <a:rPr lang="en-US" dirty="0"/>
              <a:t>“The meditation can calm you down “</a:t>
            </a:r>
          </a:p>
        </p:txBody>
      </p:sp>
    </p:spTree>
    <p:extLst>
      <p:ext uri="{BB962C8B-B14F-4D97-AF65-F5344CB8AC3E}">
        <p14:creationId xmlns:p14="http://schemas.microsoft.com/office/powerpoint/2010/main" val="3173101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Laughing Yoga Can Increase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chemeClr val="accent5">
                  <a:lumMod val="75000"/>
                </a:schemeClr>
              </a:buClr>
              <a:buNone/>
            </a:pPr>
            <a:r>
              <a:rPr lang="en-US" b="1" dirty="0"/>
              <a:t>The Benefits of Laughter</a:t>
            </a:r>
          </a:p>
          <a:p>
            <a:pPr>
              <a:buClr>
                <a:schemeClr val="accent5">
                  <a:lumMod val="75000"/>
                </a:schemeClr>
              </a:buClr>
              <a:buFont typeface="Wingdings" charset="2"/>
              <a:buChar char="Ø"/>
            </a:pPr>
            <a:r>
              <a:rPr lang="en-US" dirty="0"/>
              <a:t>Reduced Stress</a:t>
            </a:r>
          </a:p>
          <a:p>
            <a:pPr>
              <a:buClr>
                <a:schemeClr val="accent5">
                  <a:lumMod val="75000"/>
                </a:schemeClr>
              </a:buClr>
              <a:buFont typeface="Wingdings" charset="2"/>
              <a:buChar char="Ø"/>
            </a:pPr>
            <a:r>
              <a:rPr lang="en-US" dirty="0"/>
              <a:t>Improved sense of well-being</a:t>
            </a:r>
          </a:p>
          <a:p>
            <a:pPr>
              <a:buClr>
                <a:schemeClr val="accent5">
                  <a:lumMod val="75000"/>
                </a:schemeClr>
              </a:buClr>
              <a:buFont typeface="Wingdings" charset="2"/>
              <a:buChar char="Ø"/>
            </a:pPr>
            <a:r>
              <a:rPr lang="en-US" dirty="0"/>
              <a:t>Increased energy</a:t>
            </a:r>
          </a:p>
          <a:p>
            <a:pPr>
              <a:buClr>
                <a:schemeClr val="accent5">
                  <a:lumMod val="75000"/>
                </a:schemeClr>
              </a:buClr>
              <a:buFont typeface="Wingdings" charset="2"/>
              <a:buChar char="Ø"/>
            </a:pPr>
            <a:r>
              <a:rPr lang="en-US" dirty="0"/>
              <a:t>Improved mood</a:t>
            </a:r>
          </a:p>
          <a:p>
            <a:pPr>
              <a:buClr>
                <a:schemeClr val="accent5">
                  <a:lumMod val="75000"/>
                </a:schemeClr>
              </a:buClr>
              <a:buFont typeface="Wingdings" charset="2"/>
              <a:buChar char="Ø"/>
            </a:pPr>
            <a:r>
              <a:rPr lang="en-US" dirty="0"/>
              <a:t>Lowered blood pressure</a:t>
            </a:r>
          </a:p>
        </p:txBody>
      </p:sp>
    </p:spTree>
    <p:extLst>
      <p:ext uri="{BB962C8B-B14F-4D97-AF65-F5344CB8AC3E}">
        <p14:creationId xmlns:p14="http://schemas.microsoft.com/office/powerpoint/2010/main" val="809700919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Custom 3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4287</TotalTime>
  <Words>396</Words>
  <Application>Microsoft Macintosh PowerPoint</Application>
  <PresentationFormat>On-screen Show (4:3)</PresentationFormat>
  <Paragraphs>64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Wingdings</vt:lpstr>
      <vt:lpstr>Wingdings 2</vt:lpstr>
      <vt:lpstr>Perception</vt:lpstr>
      <vt:lpstr>Mindful Meditation in Math</vt:lpstr>
      <vt:lpstr>My Goals for Meditation in Math</vt:lpstr>
      <vt:lpstr>Stress and the Brain</vt:lpstr>
      <vt:lpstr>Research Findings:  Yoga and Mindfulness for Schoolchildren</vt:lpstr>
      <vt:lpstr>The Results in Past Classes</vt:lpstr>
      <vt:lpstr>Laughing Yoga Can Increase Energy</vt:lpstr>
    </vt:vector>
  </TitlesOfParts>
  <Company>ER9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Mindful Meditation</dc:title>
  <dc:creator>Joel Barlow  High School</dc:creator>
  <cp:lastModifiedBy>Microsoft Office User</cp:lastModifiedBy>
  <cp:revision>37</cp:revision>
  <dcterms:created xsi:type="dcterms:W3CDTF">2016-03-02T12:53:51Z</dcterms:created>
  <dcterms:modified xsi:type="dcterms:W3CDTF">2018-09-03T20:39:34Z</dcterms:modified>
</cp:coreProperties>
</file>